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65" r:id="rId4"/>
    <p:sldId id="267" r:id="rId5"/>
    <p:sldId id="268" r:id="rId6"/>
    <p:sldId id="266" r:id="rId7"/>
    <p:sldId id="270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a" initials="P" lastIdx="1" clrIdx="0">
    <p:extLst>
      <p:ext uri="{19B8F6BF-5375-455C-9EA6-DF929625EA0E}">
        <p15:presenceInfo xmlns:p15="http://schemas.microsoft.com/office/powerpoint/2012/main" userId="Paul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DBE0"/>
    <a:srgbClr val="CBDCE1"/>
    <a:srgbClr val="BACCD0"/>
    <a:srgbClr val="B5C9CD"/>
    <a:srgbClr val="AFC4CD"/>
    <a:srgbClr val="C9DDE1"/>
    <a:srgbClr val="DFF0F4"/>
    <a:srgbClr val="EAED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380" autoAdjust="0"/>
  </p:normalViewPr>
  <p:slideViewPr>
    <p:cSldViewPr snapToGrid="0">
      <p:cViewPr>
        <p:scale>
          <a:sx n="64" d="100"/>
          <a:sy n="64" d="100"/>
        </p:scale>
        <p:origin x="14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0F4AE-EE55-4734-8A0F-1EC591EC8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4AFFC-33E0-4939-A879-3C32A9497D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05284-40F8-4613-84DA-C52E68817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F0947-AD70-4CEF-BC4F-52CB102F3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10037-2DF1-4AA4-B41F-FCB0D4F1A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3881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843B4-0A5F-44B4-8158-41E721E64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3A44A1-5D58-4F98-A4CD-979AEBF7EA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1CA67-2E8F-4F8A-B715-821598231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CA37C-CD91-4F96-9C56-D1B150D09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F8EA6-A974-44CD-B5ED-2BDE4D7B7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2048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813D4F-29A7-48A7-96F2-DA91530153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6094AD-48B9-43B2-8986-1FA408192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2BB71-8878-4AC2-BC9F-968DD8375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05D42-ED78-4D5E-9A8E-DF31FD421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30D3F-E2BD-4AA5-9466-15E07E96B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35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F15F-328C-4627-9AE0-8984BF7F7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871DB-9BB0-4914-B51E-7E5BB4ADE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44A0E-AEEC-4709-9036-E10FA9972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12DF9-E20C-4A94-9DA2-DB3A6FCBB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A98B3-9507-49EB-95BA-35379EA31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5723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9317C-83FC-4BD9-A2E6-F47D4F5C9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26D9FC-1A3D-4E36-BE32-8CCCDA22A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6745B-D46E-425E-A953-3E478F006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D5D45-D8BF-4DF4-9FDE-61BCF74E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3545F-84CC-4B94-8567-E5C08AD64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28391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8A136-529D-482D-B39A-A0DD04FDD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AA5DE-2980-4005-9F9E-260BD67C7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B15F8-066C-4FE4-A7E5-B50328ACD6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B3CDA6-465B-48F8-8B81-D4FEC0DB4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04821-38F3-4E4A-9634-54C17454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A8D17C-B8E5-4779-B3A2-44E4530FE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0501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ADB4E-9C39-47F1-88FB-C9C88EF91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0C8A2-72B4-458A-862A-1B0811735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9D0925-E857-47C9-8A00-671CC19768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3B495B-7A1F-43EC-83CF-CF176A5580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63860C-0237-447C-B30A-58A1A81FDB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923563-4870-4BC6-994E-CB6991E7D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C04958-9856-42CB-8DEE-8BEA79969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F339E9-9273-4B4F-A022-94313CD67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5371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09FF9-796A-4CE0-A9C0-F6FD38861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B94FD6-9CA2-4486-8CE8-26247CE86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BD16B-1079-4796-AA65-515B66D14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F0C06-7F9C-4C6B-A368-7B72667B4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32682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C8F7E4-39BE-46C9-A3AB-897BEA692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DF320B-DBAB-4C18-B45A-83CC9EC2D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673D5-2380-4152-99FE-205998733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626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79C30-88A5-40A5-9F69-3EA13D56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A451B-9219-486E-A12F-5350B15F1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7061E-7FAC-42D3-80C8-A27711BDB1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9CFBB-0E0C-4A12-AC0C-2082CD730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90E1C2-2D32-4424-A1A3-4B481CA30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FBCE91-565C-4676-88FD-F3A902C55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0313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00025-D7CE-407F-B728-729576C4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9DCD9E-0B89-4A77-BF42-52AFF47180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3EB9F0-9396-4CF8-B36B-DBEA13BBE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973595-D0A7-44FC-95A2-8CD0784D1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137F3-2BE6-43FC-B2A9-537B904D4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8EAF2-7FFF-4A73-97C3-4B4606563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2663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524ED6-29D9-4F09-8E59-FE3A1A157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AB6BF-896C-4DE6-B159-3F496DA15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3F51C-0048-4728-B758-75B634CB5E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E1C7B-BD4E-45E6-BD85-1EE1E4F2D13E}" type="datetimeFigureOut">
              <a:rPr lang="es-ES" smtClean="0"/>
              <a:t>25/10/2024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1F29F-1E2A-4AD2-8705-6DEA27A92A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9BFF1-0C20-4FF0-8614-0AABEB1C6A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2EBCA-C35A-49B3-AA44-40F571CDC44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925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956124A-627C-4B50-86CF-3A240C70C7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79"/>
          <a:stretch/>
        </p:blipFill>
        <p:spPr>
          <a:xfrm>
            <a:off x="750995" y="549210"/>
            <a:ext cx="10690008" cy="433229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20E33C6-525F-4775-B43A-615518EC9358}"/>
              </a:ext>
            </a:extLst>
          </p:cNvPr>
          <p:cNvSpPr/>
          <p:nvPr/>
        </p:nvSpPr>
        <p:spPr>
          <a:xfrm>
            <a:off x="-1453708" y="4881507"/>
            <a:ext cx="14389973" cy="4535577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393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B5510F-644B-4839-92F9-30BD978AF19B}"/>
              </a:ext>
            </a:extLst>
          </p:cNvPr>
          <p:cNvSpPr/>
          <p:nvPr/>
        </p:nvSpPr>
        <p:spPr>
          <a:xfrm>
            <a:off x="0" y="5424406"/>
            <a:ext cx="12191999" cy="782665"/>
          </a:xfrm>
          <a:prstGeom prst="rect">
            <a:avLst/>
          </a:prstGeom>
          <a:solidFill>
            <a:srgbClr val="EAED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86F79-54E6-4C99-8BD8-9FCE2257E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378762"/>
            <a:ext cx="12191999" cy="538979"/>
          </a:xfrm>
        </p:spPr>
        <p:txBody>
          <a:bodyPr/>
          <a:lstStyle/>
          <a:p>
            <a:pPr marL="0" indent="0" algn="ctr">
              <a:buNone/>
            </a:pPr>
            <a:r>
              <a:rPr lang="es-ES" sz="1400" spc="300" dirty="0">
                <a:solidFill>
                  <a:schemeClr val="tx2">
                    <a:lumMod val="75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Javier  Rodríguez   -   </a:t>
            </a:r>
            <a:r>
              <a:rPr lang="es-ES" sz="14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Nathan  Jones   -   </a:t>
            </a:r>
            <a:r>
              <a:rPr lang="es-ES" sz="1400" spc="300" dirty="0">
                <a:solidFill>
                  <a:schemeClr val="tx2">
                    <a:lumMod val="75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Paula  García   -   </a:t>
            </a:r>
            <a:r>
              <a:rPr lang="es-ES" sz="14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Rubén  Castro   -   </a:t>
            </a:r>
            <a:r>
              <a:rPr lang="es-ES" sz="1400" spc="300" dirty="0">
                <a:solidFill>
                  <a:schemeClr val="tx2">
                    <a:lumMod val="75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Sergio  Ortega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32CDCB-A868-446D-B5C9-63F8CE9B009C}"/>
              </a:ext>
            </a:extLst>
          </p:cNvPr>
          <p:cNvSpPr txBox="1">
            <a:spLocks/>
          </p:cNvSpPr>
          <p:nvPr/>
        </p:nvSpPr>
        <p:spPr>
          <a:xfrm>
            <a:off x="872399" y="5081023"/>
            <a:ext cx="19637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0700" spc="300" dirty="0">
                <a:solidFill>
                  <a:schemeClr val="bg1"/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</a:t>
            </a:r>
            <a:endParaRPr lang="es-ES" b="1" spc="300" dirty="0">
              <a:solidFill>
                <a:schemeClr val="bg1"/>
              </a:solidFill>
              <a:latin typeface="Bahnschrift Condensed" panose="020B0502040204020203" pitchFamily="34" charset="0"/>
              <a:ea typeface="Microsoft JhengHei UI Light" panose="020B0304030504040204" pitchFamily="34" charset="-12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6AF905-B8F5-481F-968B-E2F2EEB37411}"/>
              </a:ext>
            </a:extLst>
          </p:cNvPr>
          <p:cNvSpPr txBox="1">
            <a:spLocks/>
          </p:cNvSpPr>
          <p:nvPr/>
        </p:nvSpPr>
        <p:spPr>
          <a:xfrm>
            <a:off x="750995" y="5081023"/>
            <a:ext cx="19637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07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</a:t>
            </a:r>
            <a:endParaRPr lang="es-ES" b="1" spc="300" dirty="0">
              <a:solidFill>
                <a:schemeClr val="tx2">
                  <a:lumMod val="60000"/>
                  <a:lumOff val="40000"/>
                </a:schemeClr>
              </a:solidFill>
              <a:latin typeface="Bahnschrift Condensed" panose="020B0502040204020203" pitchFamily="34" charset="0"/>
              <a:ea typeface="Microsoft JhengHei UI Light" panose="020B0304030504040204" pitchFamily="34" charset="-12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23A92C-7053-46AF-9987-0F504E61F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995" y="5152956"/>
            <a:ext cx="10810741" cy="1325563"/>
          </a:xfrm>
        </p:spPr>
        <p:txBody>
          <a:bodyPr>
            <a:normAutofit/>
          </a:bodyPr>
          <a:lstStyle/>
          <a:p>
            <a:pPr algn="r"/>
            <a:r>
              <a:rPr lang="es-ES" sz="54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BASES  DE  DATOS  RELACIONALES    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9633052-DC13-422F-88E2-4AECAF8B59DC}"/>
              </a:ext>
            </a:extLst>
          </p:cNvPr>
          <p:cNvSpPr txBox="1">
            <a:spLocks/>
          </p:cNvSpPr>
          <p:nvPr/>
        </p:nvSpPr>
        <p:spPr>
          <a:xfrm>
            <a:off x="669943" y="5081023"/>
            <a:ext cx="280283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0700" spc="300" dirty="0">
                <a:solidFill>
                  <a:schemeClr val="tx2">
                    <a:lumMod val="75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</a:t>
            </a:r>
            <a:endParaRPr lang="es-ES" b="1" spc="300" dirty="0">
              <a:solidFill>
                <a:schemeClr val="tx2">
                  <a:lumMod val="60000"/>
                  <a:lumOff val="40000"/>
                </a:schemeClr>
              </a:solidFill>
              <a:latin typeface="Bahnschrift Condensed" panose="020B0502040204020203" pitchFamily="34" charset="0"/>
              <a:ea typeface="Microsoft JhengHei U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22754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contenido 4">
            <a:extLst>
              <a:ext uri="{FF2B5EF4-FFF2-40B4-BE49-F238E27FC236}">
                <a16:creationId xmlns:a16="http://schemas.microsoft.com/office/drawing/2014/main" id="{702D8DD9-8717-4ED0-94CE-EA1E5469CC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822"/>
                    </a14:imgEffect>
                    <a14:imgEffect>
                      <a14:saturation sat="114000"/>
                    </a14:imgEffect>
                    <a14:imgEffect>
                      <a14:brightnessContrast brigh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21" t="6848" r="4046" b="52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65A51C-3EE6-40A8-964D-51DC46A8963F}"/>
              </a:ext>
            </a:extLst>
          </p:cNvPr>
          <p:cNvSpPr/>
          <p:nvPr/>
        </p:nvSpPr>
        <p:spPr>
          <a:xfrm>
            <a:off x="301977" y="1174828"/>
            <a:ext cx="2002759" cy="4451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A23E1D-43E2-42F2-90C8-2254091DC85B}"/>
              </a:ext>
            </a:extLst>
          </p:cNvPr>
          <p:cNvSpPr/>
          <p:nvPr/>
        </p:nvSpPr>
        <p:spPr>
          <a:xfrm>
            <a:off x="543669" y="653716"/>
            <a:ext cx="10927644" cy="549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B0A9CC4-105E-401D-844C-C80D7481FB70}"/>
              </a:ext>
            </a:extLst>
          </p:cNvPr>
          <p:cNvSpPr/>
          <p:nvPr/>
        </p:nvSpPr>
        <p:spPr>
          <a:xfrm>
            <a:off x="7033846" y="5583383"/>
            <a:ext cx="5158154" cy="782665"/>
          </a:xfrm>
          <a:prstGeom prst="rect">
            <a:avLst/>
          </a:prstGeom>
          <a:solidFill>
            <a:srgbClr val="EAEDF2"/>
          </a:solidFill>
          <a:ln>
            <a:noFill/>
          </a:ln>
          <a:effectLst>
            <a:reflection blurRad="990600" stA="4500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0136D397-3F2D-4C74-BC15-C887B8CC0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47513" y="5342890"/>
            <a:ext cx="18092666" cy="1325563"/>
          </a:xfrm>
        </p:spPr>
        <p:txBody>
          <a:bodyPr>
            <a:normAutofit/>
          </a:bodyPr>
          <a:lstStyle/>
          <a:p>
            <a:pPr algn="r"/>
            <a:r>
              <a:rPr lang="es-ES" sz="40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DIAGRAMA  RELACIONAL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CDC52B-428D-44BD-A283-F06B8068D6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356" y="298403"/>
            <a:ext cx="9232783" cy="626119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0DE8AF3-B27C-2643-61E8-125CE40E9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9500" y="5171128"/>
            <a:ext cx="485776" cy="238306"/>
          </a:xfrm>
          <a:prstGeom prst="rect">
            <a:avLst/>
          </a:prstGeom>
        </p:spPr>
      </p:pic>
      <p:sp>
        <p:nvSpPr>
          <p:cNvPr id="17" name="Elipse 16">
            <a:extLst>
              <a:ext uri="{FF2B5EF4-FFF2-40B4-BE49-F238E27FC236}">
                <a16:creationId xmlns:a16="http://schemas.microsoft.com/office/drawing/2014/main" id="{E113013C-6E2B-705C-D5A7-FD629985BB39}"/>
              </a:ext>
            </a:extLst>
          </p:cNvPr>
          <p:cNvSpPr/>
          <p:nvPr/>
        </p:nvSpPr>
        <p:spPr>
          <a:xfrm>
            <a:off x="7504925" y="4963955"/>
            <a:ext cx="683373" cy="541598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CB02519-D046-09A7-8C8E-2C3785E2C32A}"/>
              </a:ext>
            </a:extLst>
          </p:cNvPr>
          <p:cNvSpPr txBox="1"/>
          <p:nvPr/>
        </p:nvSpPr>
        <p:spPr>
          <a:xfrm>
            <a:off x="7536256" y="5073172"/>
            <a:ext cx="62071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" dirty="0" err="1"/>
              <a:t>calificacion</a:t>
            </a:r>
            <a:endParaRPr lang="es-ES" sz="500" dirty="0"/>
          </a:p>
          <a:p>
            <a:pPr algn="ctr"/>
            <a:r>
              <a:rPr lang="es-ES" sz="500" dirty="0"/>
              <a:t>(FK) </a:t>
            </a:r>
            <a:r>
              <a:rPr lang="es-ES" sz="500" dirty="0" err="1"/>
              <a:t>id_alumno</a:t>
            </a:r>
            <a:endParaRPr lang="es-ES" sz="500" dirty="0"/>
          </a:p>
          <a:p>
            <a:pPr algn="ctr"/>
            <a:r>
              <a:rPr lang="es-ES" sz="500" dirty="0"/>
              <a:t>(FK) </a:t>
            </a:r>
            <a:r>
              <a:rPr lang="es-ES" sz="500" dirty="0" err="1"/>
              <a:t>id_proyecto</a:t>
            </a:r>
            <a:endParaRPr lang="es-ES" sz="500" dirty="0"/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DD57DF35-219C-659D-0586-1A35DADC385E}"/>
              </a:ext>
            </a:extLst>
          </p:cNvPr>
          <p:cNvCxnSpPr>
            <a:cxnSpLocks/>
          </p:cNvCxnSpPr>
          <p:nvPr/>
        </p:nvCxnSpPr>
        <p:spPr>
          <a:xfrm>
            <a:off x="7840910" y="4726583"/>
            <a:ext cx="0" cy="2373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2139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contenido 4">
            <a:extLst>
              <a:ext uri="{FF2B5EF4-FFF2-40B4-BE49-F238E27FC236}">
                <a16:creationId xmlns:a16="http://schemas.microsoft.com/office/drawing/2014/main" id="{702D8DD9-8717-4ED0-94CE-EA1E5469CC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822"/>
                    </a14:imgEffect>
                    <a14:imgEffect>
                      <a14:saturation sat="114000"/>
                    </a14:imgEffect>
                    <a14:imgEffect>
                      <a14:brightnessContrast brigh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21" t="6848" r="4046" b="52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65A51C-3EE6-40A8-964D-51DC46A8963F}"/>
              </a:ext>
            </a:extLst>
          </p:cNvPr>
          <p:cNvSpPr/>
          <p:nvPr/>
        </p:nvSpPr>
        <p:spPr>
          <a:xfrm>
            <a:off x="301977" y="1174828"/>
            <a:ext cx="2002759" cy="4451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A23E1D-43E2-42F2-90C8-2254091DC85B}"/>
              </a:ext>
            </a:extLst>
          </p:cNvPr>
          <p:cNvSpPr/>
          <p:nvPr/>
        </p:nvSpPr>
        <p:spPr>
          <a:xfrm>
            <a:off x="543669" y="653716"/>
            <a:ext cx="10927644" cy="549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1DD000-43D3-462F-9313-B9994645ED41}"/>
              </a:ext>
            </a:extLst>
          </p:cNvPr>
          <p:cNvSpPr/>
          <p:nvPr/>
        </p:nvSpPr>
        <p:spPr>
          <a:xfrm>
            <a:off x="-5665014" y="5583383"/>
            <a:ext cx="10669934" cy="782665"/>
          </a:xfrm>
          <a:prstGeom prst="rect">
            <a:avLst/>
          </a:prstGeom>
          <a:solidFill>
            <a:srgbClr val="EAEDF2"/>
          </a:solidFill>
          <a:ln>
            <a:noFill/>
          </a:ln>
          <a:effectLst>
            <a:reflection blurRad="990600" stA="4500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8B4683A-E037-486E-B2B6-183CE842F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47513" y="5342890"/>
            <a:ext cx="10810741" cy="1325563"/>
          </a:xfrm>
        </p:spPr>
        <p:txBody>
          <a:bodyPr>
            <a:normAutofit/>
          </a:bodyPr>
          <a:lstStyle/>
          <a:p>
            <a:pPr algn="r"/>
            <a:r>
              <a:rPr lang="es-ES" sz="40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MODELO  RELACIONAL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B73886-8B71-4FD8-8A6A-1AF5F3BF42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922" y="425858"/>
            <a:ext cx="6971703" cy="600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602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17AD-EBCF-45EB-B740-B1C1536C5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25D7AD7-80BE-4E1C-AC56-AECAC86B87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pic>
        <p:nvPicPr>
          <p:cNvPr id="4" name="Marcador de contenido 4">
            <a:extLst>
              <a:ext uri="{FF2B5EF4-FFF2-40B4-BE49-F238E27FC236}">
                <a16:creationId xmlns:a16="http://schemas.microsoft.com/office/drawing/2014/main" id="{8E03CB99-02A5-4F9F-AEB2-1310A2DBB9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822"/>
                    </a14:imgEffect>
                    <a14:imgEffect>
                      <a14:saturation sat="114000"/>
                    </a14:imgEffect>
                    <a14:imgEffect>
                      <a14:brightnessContrast brigh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21" t="6848" r="4046" b="52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AB91068-4EE4-4629-B1A8-4626282CD2EF}"/>
              </a:ext>
            </a:extLst>
          </p:cNvPr>
          <p:cNvSpPr/>
          <p:nvPr/>
        </p:nvSpPr>
        <p:spPr>
          <a:xfrm>
            <a:off x="543669" y="653716"/>
            <a:ext cx="10927644" cy="549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1.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C667F-499B-43B3-A21F-592D02BB04CE}"/>
              </a:ext>
            </a:extLst>
          </p:cNvPr>
          <p:cNvSpPr/>
          <p:nvPr/>
        </p:nvSpPr>
        <p:spPr>
          <a:xfrm>
            <a:off x="-15500" y="588697"/>
            <a:ext cx="12207499" cy="782665"/>
          </a:xfrm>
          <a:prstGeom prst="rect">
            <a:avLst/>
          </a:prstGeom>
          <a:solidFill>
            <a:srgbClr val="EAEDF2"/>
          </a:solidFill>
          <a:ln>
            <a:noFill/>
          </a:ln>
          <a:effectLst>
            <a:reflection blurRad="990600" stA="4500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98C01D-7F91-4C1D-94B3-92B9443600EF}"/>
              </a:ext>
            </a:extLst>
          </p:cNvPr>
          <p:cNvSpPr txBox="1">
            <a:spLocks/>
          </p:cNvSpPr>
          <p:nvPr/>
        </p:nvSpPr>
        <p:spPr>
          <a:xfrm>
            <a:off x="1584582" y="331787"/>
            <a:ext cx="672457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CONCLUSIONES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D1E83F-9982-47C8-B4CF-02AD52DCC95C}"/>
              </a:ext>
            </a:extLst>
          </p:cNvPr>
          <p:cNvSpPr/>
          <p:nvPr/>
        </p:nvSpPr>
        <p:spPr>
          <a:xfrm>
            <a:off x="-601249" y="7023663"/>
            <a:ext cx="12207499" cy="604815"/>
          </a:xfrm>
          <a:prstGeom prst="rect">
            <a:avLst/>
          </a:prstGeom>
          <a:solidFill>
            <a:srgbClr val="EAEDF2">
              <a:alpha val="10000"/>
            </a:srgbClr>
          </a:solidFill>
          <a:ln>
            <a:noFill/>
          </a:ln>
          <a:effectLst>
            <a:reflection blurRad="990600" stA="4500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570F60-A4B1-474D-9118-B53B28914EED}"/>
              </a:ext>
            </a:extLst>
          </p:cNvPr>
          <p:cNvSpPr txBox="1"/>
          <p:nvPr/>
        </p:nvSpPr>
        <p:spPr>
          <a:xfrm>
            <a:off x="1584583" y="1214462"/>
            <a:ext cx="953262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 Diseño Eficiente: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 Optimización Académica: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 Escalabilidad y Flexibilidad: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sz="4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 Aplicación Real:</a:t>
            </a:r>
          </a:p>
          <a:p>
            <a:r>
              <a:rPr lang="es-ES" b="1" dirty="0"/>
              <a:t>      </a:t>
            </a:r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B685CF-8E84-48EA-AEF9-3EF1CCECD046}"/>
              </a:ext>
            </a:extLst>
          </p:cNvPr>
          <p:cNvSpPr txBox="1"/>
          <p:nvPr/>
        </p:nvSpPr>
        <p:spPr>
          <a:xfrm>
            <a:off x="2279577" y="5930145"/>
            <a:ext cx="8853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Lista para uso en entornos académicos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0B53EE-C087-4284-9C5A-A6B6535D6076}"/>
              </a:ext>
            </a:extLst>
          </p:cNvPr>
          <p:cNvSpPr txBox="1"/>
          <p:nvPr/>
        </p:nvSpPr>
        <p:spPr>
          <a:xfrm>
            <a:off x="2279576" y="4751139"/>
            <a:ext cx="883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Base de datos escalable que se adapta a nuevas promociones y campus.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61D842-9F55-46F1-A3E0-0E39BC654D1D}"/>
              </a:ext>
            </a:extLst>
          </p:cNvPr>
          <p:cNvSpPr txBox="1"/>
          <p:nvPr/>
        </p:nvSpPr>
        <p:spPr>
          <a:xfrm>
            <a:off x="2279576" y="3528508"/>
            <a:ext cx="9042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Facilita el manejo de estudiantes y promociones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59A6D0-40C5-4D11-85A2-05597D5DA630}"/>
              </a:ext>
            </a:extLst>
          </p:cNvPr>
          <p:cNvSpPr txBox="1"/>
          <p:nvPr/>
        </p:nvSpPr>
        <p:spPr>
          <a:xfrm>
            <a:off x="2285363" y="2397631"/>
            <a:ext cx="8820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Modelo relacional sólido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 para gestionar entidades clave.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B29EA64-A13B-4275-A66D-8092711C54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42" y="5352843"/>
            <a:ext cx="583009" cy="58300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A036DDD-F029-4FA1-A855-5D1AAEDF3F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73" y="4142055"/>
            <a:ext cx="583009" cy="58300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B744B87-0E44-444D-B284-0C49D02531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74" y="2931267"/>
            <a:ext cx="583009" cy="58300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9ED6E7A-6E52-46BD-8F10-56528384BC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20" y="1668477"/>
            <a:ext cx="583163" cy="583163"/>
          </a:xfrm>
          <a:prstGeom prst="rect">
            <a:avLst/>
          </a:prstGeom>
        </p:spPr>
      </p:pic>
      <p:pic>
        <p:nvPicPr>
          <p:cNvPr id="32" name="Content Placeholder 14">
            <a:extLst>
              <a:ext uri="{FF2B5EF4-FFF2-40B4-BE49-F238E27FC236}">
                <a16:creationId xmlns:a16="http://schemas.microsoft.com/office/drawing/2014/main" id="{D36D7288-01AA-4BD0-A3A7-970E5D3E33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7228" y="6858000"/>
            <a:ext cx="520256" cy="52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024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17AD-EBCF-45EB-B740-B1C1536C5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11E84F50-74BB-4C1A-AB39-F9635041E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86088" y="2083282"/>
            <a:ext cx="4351338" cy="4351338"/>
          </a:xfrm>
        </p:spPr>
      </p:pic>
      <p:pic>
        <p:nvPicPr>
          <p:cNvPr id="4" name="Marcador de contenido 4">
            <a:extLst>
              <a:ext uri="{FF2B5EF4-FFF2-40B4-BE49-F238E27FC236}">
                <a16:creationId xmlns:a16="http://schemas.microsoft.com/office/drawing/2014/main" id="{8E03CB99-02A5-4F9F-AEB2-1310A2DBB9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822"/>
                    </a14:imgEffect>
                    <a14:imgEffect>
                      <a14:saturation sat="114000"/>
                    </a14:imgEffect>
                    <a14:imgEffect>
                      <a14:brightnessContrast brigh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21" t="6848" r="4046" b="52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AB91068-4EE4-4629-B1A8-4626282CD2EF}"/>
              </a:ext>
            </a:extLst>
          </p:cNvPr>
          <p:cNvSpPr/>
          <p:nvPr/>
        </p:nvSpPr>
        <p:spPr>
          <a:xfrm>
            <a:off x="543669" y="653716"/>
            <a:ext cx="10927644" cy="549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1.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C667F-499B-43B3-A21F-592D02BB04CE}"/>
              </a:ext>
            </a:extLst>
          </p:cNvPr>
          <p:cNvSpPr/>
          <p:nvPr/>
        </p:nvSpPr>
        <p:spPr>
          <a:xfrm>
            <a:off x="-15500" y="588697"/>
            <a:ext cx="12207499" cy="802669"/>
          </a:xfrm>
          <a:prstGeom prst="rect">
            <a:avLst/>
          </a:prstGeom>
          <a:solidFill>
            <a:srgbClr val="EAEDF2"/>
          </a:solidFill>
          <a:ln>
            <a:noFill/>
          </a:ln>
          <a:effectLst>
            <a:reflection blurRad="990600" stA="4500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98C01D-7F91-4C1D-94B3-92B9443600EF}"/>
              </a:ext>
            </a:extLst>
          </p:cNvPr>
          <p:cNvSpPr txBox="1">
            <a:spLocks/>
          </p:cNvSpPr>
          <p:nvPr/>
        </p:nvSpPr>
        <p:spPr>
          <a:xfrm>
            <a:off x="1675451" y="365125"/>
            <a:ext cx="672457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PROSPECTIVA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570F60-A4B1-474D-9118-B53B28914EED}"/>
              </a:ext>
            </a:extLst>
          </p:cNvPr>
          <p:cNvSpPr txBox="1"/>
          <p:nvPr/>
        </p:nvSpPr>
        <p:spPr>
          <a:xfrm>
            <a:off x="1675452" y="1247800"/>
            <a:ext cx="953262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 </a:t>
            </a:r>
            <a:r>
              <a:rPr lang="es-ES" sz="32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Nuevas Funcionalidades</a:t>
            </a:r>
            <a:r>
              <a:rPr lang="es-E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 </a:t>
            </a:r>
            <a:r>
              <a:rPr lang="es-ES" sz="32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Automatización</a:t>
            </a:r>
            <a:r>
              <a:rPr lang="es-E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 </a:t>
            </a:r>
            <a:r>
              <a:rPr lang="es-ES" sz="32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Optimización del Rendimiento</a:t>
            </a:r>
            <a:r>
              <a:rPr lang="es-E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</a:t>
            </a:r>
            <a:r>
              <a:rPr lang="es-E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 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 </a:t>
            </a:r>
            <a:r>
              <a:rPr lang="es-ES" sz="32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Mejoras de Seguridad</a:t>
            </a:r>
            <a:r>
              <a:rPr lang="es-E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 </a:t>
            </a:r>
            <a:r>
              <a:rPr lang="es-ES" sz="32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Integración Externa</a:t>
            </a:r>
            <a:r>
              <a:rPr lang="es-E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</a:t>
            </a:r>
            <a:endParaRPr lang="es-ES" sz="3200" b="1" dirty="0">
              <a:solidFill>
                <a:schemeClr val="tx2">
                  <a:lumMod val="60000"/>
                  <a:lumOff val="40000"/>
                </a:schemeClr>
              </a:solidFill>
              <a:latin typeface="Bahnschrift" panose="020B0502040204020203" pitchFamily="34" charset="0"/>
            </a:endParaRPr>
          </a:p>
          <a:p>
            <a:r>
              <a:rPr lang="es-ES" b="1" dirty="0"/>
              <a:t>      </a:t>
            </a:r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B685CF-8E84-48EA-AEF9-3EF1CCECD046}"/>
              </a:ext>
            </a:extLst>
          </p:cNvPr>
          <p:cNvSpPr txBox="1"/>
          <p:nvPr/>
        </p:nvSpPr>
        <p:spPr>
          <a:xfrm>
            <a:off x="2245285" y="5097302"/>
            <a:ext cx="8853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Roles de acceso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 y </a:t>
            </a:r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Encriptación de datos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s-ES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0B53EE-C087-4284-9C5A-A6B6535D6076}"/>
              </a:ext>
            </a:extLst>
          </p:cNvPr>
          <p:cNvSpPr txBox="1"/>
          <p:nvPr/>
        </p:nvSpPr>
        <p:spPr>
          <a:xfrm>
            <a:off x="2255928" y="4103907"/>
            <a:ext cx="8831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Indexación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 y </a:t>
            </a:r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Particionamiento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 de tablas.</a:t>
            </a:r>
            <a:endParaRPr lang="es-ES" b="1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61D842-9F55-46F1-A3E0-0E39BC654D1D}"/>
              </a:ext>
            </a:extLst>
          </p:cNvPr>
          <p:cNvSpPr txBox="1"/>
          <p:nvPr/>
        </p:nvSpPr>
        <p:spPr>
          <a:xfrm>
            <a:off x="2250972" y="3170113"/>
            <a:ext cx="9042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Asignación automática de docentes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 y </a:t>
            </a:r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Generación de informes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s-ES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59A6D0-40C5-4D11-85A2-05597D5DA630}"/>
              </a:ext>
            </a:extLst>
          </p:cNvPr>
          <p:cNvSpPr txBox="1"/>
          <p:nvPr/>
        </p:nvSpPr>
        <p:spPr>
          <a:xfrm>
            <a:off x="2250972" y="2169360"/>
            <a:ext cx="8820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Historial de Estudiantes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 y </a:t>
            </a:r>
            <a:r>
              <a:rPr lang="es-ES" b="1" dirty="0">
                <a:solidFill>
                  <a:schemeClr val="tx2">
                    <a:lumMod val="75000"/>
                  </a:schemeClr>
                </a:solidFill>
              </a:rPr>
              <a:t>Sistema de Evaluaciones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es-ES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8E8269-2B63-4B19-87C8-C837FCCFF845}"/>
              </a:ext>
            </a:extLst>
          </p:cNvPr>
          <p:cNvSpPr txBox="1"/>
          <p:nvPr/>
        </p:nvSpPr>
        <p:spPr>
          <a:xfrm>
            <a:off x="2218312" y="5997046"/>
            <a:ext cx="10142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Integración con</a:t>
            </a:r>
            <a:r>
              <a:rPr lang="es-ES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plataformas de gestión de aprendizaje como </a:t>
            </a:r>
            <a:r>
              <a:rPr lang="es-ES" b="1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Moodle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 o </a:t>
            </a:r>
            <a:r>
              <a:rPr lang="es-ES" b="1" dirty="0" err="1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Canvas</a:t>
            </a:r>
            <a:r>
              <a:rPr lang="es-ES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 para sincronizar información en tiempo real.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7C6BA0-D3F9-4914-92DD-EF0C2EC7AE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39" y="5426376"/>
            <a:ext cx="636687" cy="63668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A58BEA5-F9D5-41AC-8820-12CA858E04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39" y="3505199"/>
            <a:ext cx="636856" cy="63685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3EA7761-F39C-4628-AE17-0CDC5A6B89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98" y="2515704"/>
            <a:ext cx="636856" cy="63685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447F33D-3A0F-473D-868C-2DAB18CE8C3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56" y="1531923"/>
            <a:ext cx="636856" cy="63685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9DE30E9-2D4A-4CEC-894E-2BA2FDD28DC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85" y="4443617"/>
            <a:ext cx="596969" cy="59696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B1C3358-E838-47ED-A984-E777A4B543D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70874" y="5495387"/>
            <a:ext cx="583009" cy="58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49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09F5179B-12A2-4457-97D7-2EE264050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96" y="430232"/>
            <a:ext cx="10690008" cy="599753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2B5510F-644B-4839-92F9-30BD978AF19B}"/>
              </a:ext>
            </a:extLst>
          </p:cNvPr>
          <p:cNvSpPr/>
          <p:nvPr/>
        </p:nvSpPr>
        <p:spPr>
          <a:xfrm>
            <a:off x="750996" y="430232"/>
            <a:ext cx="3889406" cy="5999074"/>
          </a:xfrm>
          <a:prstGeom prst="rect">
            <a:avLst/>
          </a:prstGeom>
          <a:solidFill>
            <a:srgbClr val="EAEDF2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32CDCB-A868-446D-B5C9-63F8CE9B009C}"/>
              </a:ext>
            </a:extLst>
          </p:cNvPr>
          <p:cNvSpPr txBox="1">
            <a:spLocks/>
          </p:cNvSpPr>
          <p:nvPr/>
        </p:nvSpPr>
        <p:spPr>
          <a:xfrm>
            <a:off x="-1011391" y="7488657"/>
            <a:ext cx="40653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spc="300" dirty="0">
                <a:solidFill>
                  <a:schemeClr val="bg1"/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 </a:t>
            </a:r>
            <a:r>
              <a:rPr lang="es-ES" sz="9600" b="1" spc="300" dirty="0">
                <a:solidFill>
                  <a:schemeClr val="bg1"/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6AF905-B8F5-481F-968B-E2F2EEB37411}"/>
              </a:ext>
            </a:extLst>
          </p:cNvPr>
          <p:cNvSpPr txBox="1">
            <a:spLocks/>
          </p:cNvSpPr>
          <p:nvPr/>
        </p:nvSpPr>
        <p:spPr>
          <a:xfrm>
            <a:off x="-1076248" y="7485579"/>
            <a:ext cx="37921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 </a:t>
            </a:r>
            <a:r>
              <a:rPr lang="es-ES" sz="96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23A92C-7053-46AF-9987-0F504E61F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786" y="7150568"/>
            <a:ext cx="8846950" cy="1325563"/>
          </a:xfrm>
        </p:spPr>
        <p:txBody>
          <a:bodyPr>
            <a:normAutofit/>
          </a:bodyPr>
          <a:lstStyle/>
          <a:p>
            <a:r>
              <a:rPr lang="es-ES" sz="54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                  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9633052-DC13-422F-88E2-4AECAF8B59DC}"/>
              </a:ext>
            </a:extLst>
          </p:cNvPr>
          <p:cNvSpPr txBox="1">
            <a:spLocks/>
          </p:cNvSpPr>
          <p:nvPr/>
        </p:nvSpPr>
        <p:spPr>
          <a:xfrm>
            <a:off x="-1173497" y="7482501"/>
            <a:ext cx="4606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spc="300" dirty="0">
                <a:solidFill>
                  <a:schemeClr val="tx2">
                    <a:lumMod val="75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 </a:t>
            </a:r>
            <a:r>
              <a:rPr lang="es-ES" sz="9600" b="1" spc="300" dirty="0">
                <a:solidFill>
                  <a:schemeClr val="tx2">
                    <a:lumMod val="75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E6803C-6FD0-4BB7-BAB7-B7E85841D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261" y="7006161"/>
            <a:ext cx="3073523" cy="16143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303C597-9CA4-4D48-85D6-A5344DCDCB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2" t="13313" r="25263" b="84866"/>
          <a:stretch/>
        </p:blipFill>
        <p:spPr>
          <a:xfrm rot="5400000">
            <a:off x="1016827" y="1484297"/>
            <a:ext cx="3357742" cy="3889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ACB632D-E993-403E-A847-F3306836F8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2" t="13313" r="25263" b="16304"/>
          <a:stretch/>
        </p:blipFill>
        <p:spPr>
          <a:xfrm>
            <a:off x="1359115" y="1750128"/>
            <a:ext cx="2549237" cy="335774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05743B3-6896-40C3-ACB7-3875252ED4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2" t="13313" r="25263" b="84866"/>
          <a:stretch/>
        </p:blipFill>
        <p:spPr>
          <a:xfrm rot="5400000">
            <a:off x="3553259" y="3694546"/>
            <a:ext cx="451188" cy="25899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13E1303-076E-4B2A-B494-D6B5EEB0BF1B}"/>
              </a:ext>
            </a:extLst>
          </p:cNvPr>
          <p:cNvSpPr/>
          <p:nvPr/>
        </p:nvSpPr>
        <p:spPr>
          <a:xfrm rot="19055037">
            <a:off x="2504234" y="4018159"/>
            <a:ext cx="258999" cy="197204"/>
          </a:xfrm>
          <a:prstGeom prst="rect">
            <a:avLst/>
          </a:prstGeom>
          <a:solidFill>
            <a:srgbClr val="DFF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1BB14EA-CC14-4C74-A4B9-F98A1817FE5A}"/>
              </a:ext>
            </a:extLst>
          </p:cNvPr>
          <p:cNvSpPr/>
          <p:nvPr/>
        </p:nvSpPr>
        <p:spPr>
          <a:xfrm rot="19055037">
            <a:off x="2496786" y="3980359"/>
            <a:ext cx="125839" cy="95834"/>
          </a:xfrm>
          <a:prstGeom prst="rect">
            <a:avLst/>
          </a:prstGeom>
          <a:solidFill>
            <a:srgbClr val="DFF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73377C-7910-41EB-AFBA-0978354F2680}"/>
              </a:ext>
            </a:extLst>
          </p:cNvPr>
          <p:cNvSpPr/>
          <p:nvPr/>
        </p:nvSpPr>
        <p:spPr>
          <a:xfrm>
            <a:off x="3649354" y="3332850"/>
            <a:ext cx="268311" cy="877613"/>
          </a:xfrm>
          <a:prstGeom prst="rect">
            <a:avLst/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C54CF8-D37F-4827-A9A7-C0987F437371}"/>
              </a:ext>
            </a:extLst>
          </p:cNvPr>
          <p:cNvSpPr/>
          <p:nvPr/>
        </p:nvSpPr>
        <p:spPr>
          <a:xfrm>
            <a:off x="3780076" y="4881710"/>
            <a:ext cx="268311" cy="226161"/>
          </a:xfrm>
          <a:prstGeom prst="rect">
            <a:avLst/>
          </a:prstGeom>
          <a:solidFill>
            <a:srgbClr val="BACC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059E144-FA5A-42E5-9850-AC5079C9EAB7}"/>
              </a:ext>
            </a:extLst>
          </p:cNvPr>
          <p:cNvSpPr/>
          <p:nvPr/>
        </p:nvSpPr>
        <p:spPr>
          <a:xfrm>
            <a:off x="3778966" y="4600976"/>
            <a:ext cx="138700" cy="167640"/>
          </a:xfrm>
          <a:prstGeom prst="rect">
            <a:avLst/>
          </a:prstGeom>
          <a:solidFill>
            <a:srgbClr val="BACC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CE199F-B91A-4D58-B279-5C7AF6716147}"/>
              </a:ext>
            </a:extLst>
          </p:cNvPr>
          <p:cNvSpPr/>
          <p:nvPr/>
        </p:nvSpPr>
        <p:spPr>
          <a:xfrm>
            <a:off x="3840039" y="1758745"/>
            <a:ext cx="268311" cy="481634"/>
          </a:xfrm>
          <a:prstGeom prst="rect">
            <a:avLst/>
          </a:prstGeom>
          <a:solidFill>
            <a:srgbClr val="CADBE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6892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09F5179B-12A2-4457-97D7-2EE264050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96" y="430232"/>
            <a:ext cx="10690008" cy="599753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2B5510F-644B-4839-92F9-30BD978AF19B}"/>
              </a:ext>
            </a:extLst>
          </p:cNvPr>
          <p:cNvSpPr/>
          <p:nvPr/>
        </p:nvSpPr>
        <p:spPr>
          <a:xfrm>
            <a:off x="750996" y="430232"/>
            <a:ext cx="3889406" cy="5999074"/>
          </a:xfrm>
          <a:prstGeom prst="rect">
            <a:avLst/>
          </a:prstGeom>
          <a:solidFill>
            <a:srgbClr val="EAEDF2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32CDCB-A868-446D-B5C9-63F8CE9B009C}"/>
              </a:ext>
            </a:extLst>
          </p:cNvPr>
          <p:cNvSpPr txBox="1">
            <a:spLocks/>
          </p:cNvSpPr>
          <p:nvPr/>
        </p:nvSpPr>
        <p:spPr>
          <a:xfrm>
            <a:off x="-1011391" y="7488657"/>
            <a:ext cx="40653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spc="300" dirty="0">
                <a:solidFill>
                  <a:schemeClr val="bg1"/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 </a:t>
            </a:r>
            <a:r>
              <a:rPr lang="es-ES" sz="9600" b="1" spc="300" dirty="0">
                <a:solidFill>
                  <a:schemeClr val="bg1"/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6AF905-B8F5-481F-968B-E2F2EEB37411}"/>
              </a:ext>
            </a:extLst>
          </p:cNvPr>
          <p:cNvSpPr txBox="1">
            <a:spLocks/>
          </p:cNvSpPr>
          <p:nvPr/>
        </p:nvSpPr>
        <p:spPr>
          <a:xfrm>
            <a:off x="-1076248" y="7485579"/>
            <a:ext cx="37921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 </a:t>
            </a:r>
            <a:r>
              <a:rPr lang="es-ES" sz="96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23A92C-7053-46AF-9987-0F504E61F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786" y="7150568"/>
            <a:ext cx="8846950" cy="1325563"/>
          </a:xfrm>
        </p:spPr>
        <p:txBody>
          <a:bodyPr>
            <a:normAutofit/>
          </a:bodyPr>
          <a:lstStyle/>
          <a:p>
            <a:r>
              <a:rPr lang="es-ES" sz="54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                  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9633052-DC13-422F-88E2-4AECAF8B59DC}"/>
              </a:ext>
            </a:extLst>
          </p:cNvPr>
          <p:cNvSpPr txBox="1">
            <a:spLocks/>
          </p:cNvSpPr>
          <p:nvPr/>
        </p:nvSpPr>
        <p:spPr>
          <a:xfrm>
            <a:off x="-1173497" y="7482501"/>
            <a:ext cx="4606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spc="300" dirty="0">
                <a:solidFill>
                  <a:schemeClr val="tx2">
                    <a:lumMod val="75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 </a:t>
            </a:r>
            <a:r>
              <a:rPr lang="es-ES" sz="9600" b="1" spc="300" dirty="0">
                <a:solidFill>
                  <a:schemeClr val="tx2">
                    <a:lumMod val="75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E6803C-6FD0-4BB7-BAB7-B7E85841D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261" y="7006161"/>
            <a:ext cx="3073523" cy="16143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303C597-9CA4-4D48-85D6-A5344DCDCB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2" t="13313" r="25263" b="84866"/>
          <a:stretch/>
        </p:blipFill>
        <p:spPr>
          <a:xfrm rot="5400000">
            <a:off x="1016827" y="1484297"/>
            <a:ext cx="3357742" cy="3889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ACB632D-E993-403E-A847-F3306836F8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2" t="13313" r="25263" b="16304"/>
          <a:stretch/>
        </p:blipFill>
        <p:spPr>
          <a:xfrm>
            <a:off x="1359115" y="1750128"/>
            <a:ext cx="2549237" cy="335774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05743B3-6896-40C3-ACB7-3875252ED4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2" t="13313" r="25263" b="84866"/>
          <a:stretch/>
        </p:blipFill>
        <p:spPr>
          <a:xfrm rot="5400000">
            <a:off x="3553259" y="3694546"/>
            <a:ext cx="451188" cy="25899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13E1303-076E-4B2A-B494-D6B5EEB0BF1B}"/>
              </a:ext>
            </a:extLst>
          </p:cNvPr>
          <p:cNvSpPr/>
          <p:nvPr/>
        </p:nvSpPr>
        <p:spPr>
          <a:xfrm rot="19055037">
            <a:off x="2504234" y="4018159"/>
            <a:ext cx="258999" cy="197204"/>
          </a:xfrm>
          <a:prstGeom prst="rect">
            <a:avLst/>
          </a:prstGeom>
          <a:solidFill>
            <a:srgbClr val="DFF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1BB14EA-CC14-4C74-A4B9-F98A1817FE5A}"/>
              </a:ext>
            </a:extLst>
          </p:cNvPr>
          <p:cNvSpPr/>
          <p:nvPr/>
        </p:nvSpPr>
        <p:spPr>
          <a:xfrm rot="19055037">
            <a:off x="2496786" y="3980359"/>
            <a:ext cx="125839" cy="95834"/>
          </a:xfrm>
          <a:prstGeom prst="rect">
            <a:avLst/>
          </a:prstGeom>
          <a:solidFill>
            <a:srgbClr val="DFF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73377C-7910-41EB-AFBA-0978354F2680}"/>
              </a:ext>
            </a:extLst>
          </p:cNvPr>
          <p:cNvSpPr/>
          <p:nvPr/>
        </p:nvSpPr>
        <p:spPr>
          <a:xfrm>
            <a:off x="3649354" y="3332850"/>
            <a:ext cx="268311" cy="877613"/>
          </a:xfrm>
          <a:prstGeom prst="rect">
            <a:avLst/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C54CF8-D37F-4827-A9A7-C0987F437371}"/>
              </a:ext>
            </a:extLst>
          </p:cNvPr>
          <p:cNvSpPr/>
          <p:nvPr/>
        </p:nvSpPr>
        <p:spPr>
          <a:xfrm>
            <a:off x="3780076" y="4881710"/>
            <a:ext cx="268311" cy="226161"/>
          </a:xfrm>
          <a:prstGeom prst="rect">
            <a:avLst/>
          </a:prstGeom>
          <a:solidFill>
            <a:srgbClr val="BACC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059E144-FA5A-42E5-9850-AC5079C9EAB7}"/>
              </a:ext>
            </a:extLst>
          </p:cNvPr>
          <p:cNvSpPr/>
          <p:nvPr/>
        </p:nvSpPr>
        <p:spPr>
          <a:xfrm>
            <a:off x="3778966" y="4600976"/>
            <a:ext cx="138700" cy="167640"/>
          </a:xfrm>
          <a:prstGeom prst="rect">
            <a:avLst/>
          </a:prstGeom>
          <a:solidFill>
            <a:srgbClr val="BACC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CE199F-B91A-4D58-B279-5C7AF6716147}"/>
              </a:ext>
            </a:extLst>
          </p:cNvPr>
          <p:cNvSpPr/>
          <p:nvPr/>
        </p:nvSpPr>
        <p:spPr>
          <a:xfrm>
            <a:off x="3840039" y="1758745"/>
            <a:ext cx="268311" cy="481634"/>
          </a:xfrm>
          <a:prstGeom prst="rect">
            <a:avLst/>
          </a:prstGeom>
          <a:solidFill>
            <a:srgbClr val="CADBE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1" name="Content Placeholder 4">
            <a:extLst>
              <a:ext uri="{FF2B5EF4-FFF2-40B4-BE49-F238E27FC236}">
                <a16:creationId xmlns:a16="http://schemas.microsoft.com/office/drawing/2014/main" id="{A0C4E054-63E3-4BCB-85B9-1AE3825C33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94" y="424075"/>
            <a:ext cx="10690008" cy="6003691"/>
          </a:xfrm>
        </p:spPr>
      </p:pic>
    </p:spTree>
    <p:extLst>
      <p:ext uri="{BB962C8B-B14F-4D97-AF65-F5344CB8AC3E}">
        <p14:creationId xmlns:p14="http://schemas.microsoft.com/office/powerpoint/2010/main" val="3093187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184</Words>
  <Application>Microsoft Office PowerPoint</Application>
  <PresentationFormat>Panorámica</PresentationFormat>
  <Paragraphs>43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Microsoft JhengHei UI Light</vt:lpstr>
      <vt:lpstr>Arial</vt:lpstr>
      <vt:lpstr>Bahnschrift</vt:lpstr>
      <vt:lpstr>Bahnschrift Condensed</vt:lpstr>
      <vt:lpstr>Calibri</vt:lpstr>
      <vt:lpstr>Calibri Light</vt:lpstr>
      <vt:lpstr>Office Theme</vt:lpstr>
      <vt:lpstr>BASES  DE  DATOS  RELACIONALES     </vt:lpstr>
      <vt:lpstr>DIAGRAMA  RELACIONAL</vt:lpstr>
      <vt:lpstr>MODELO  RELACIONAL</vt:lpstr>
      <vt:lpstr>Presentación de PowerPoint</vt:lpstr>
      <vt:lpstr>S</vt:lpstr>
      <vt:lpstr>CAMPUS                   </vt:lpstr>
      <vt:lpstr>CAMPUS        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BASES DE DATOS RELACIONALES</dc:title>
  <dc:creator>Paula</dc:creator>
  <cp:lastModifiedBy>JAVIER RODRIGUEZ FONTIVEROS</cp:lastModifiedBy>
  <cp:revision>64</cp:revision>
  <dcterms:created xsi:type="dcterms:W3CDTF">2024-10-24T07:02:45Z</dcterms:created>
  <dcterms:modified xsi:type="dcterms:W3CDTF">2024-10-25T07:16:15Z</dcterms:modified>
</cp:coreProperties>
</file>

<file path=docProps/thumbnail.jpeg>
</file>